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81" r:id="rId2"/>
    <p:sldId id="297" r:id="rId3"/>
    <p:sldId id="283" r:id="rId4"/>
    <p:sldId id="298" r:id="rId5"/>
    <p:sldId id="302" r:id="rId6"/>
    <p:sldId id="303" r:id="rId7"/>
    <p:sldId id="304" r:id="rId8"/>
    <p:sldId id="308" r:id="rId9"/>
    <p:sldId id="309" r:id="rId10"/>
    <p:sldId id="306" r:id="rId11"/>
    <p:sldId id="305" r:id="rId12"/>
    <p:sldId id="307" r:id="rId13"/>
  </p:sldIdLst>
  <p:sldSz cx="9144000" cy="5715000" type="screen16x10"/>
  <p:notesSz cx="6858000" cy="9144000"/>
  <p:embeddedFontLst>
    <p:embeddedFont>
      <p:font typeface="나눔명조" panose="020B0600000101010101" charset="-127"/>
      <p:regular r:id="rId15"/>
      <p:bold r:id="rId16"/>
    </p:embeddedFont>
    <p:embeddedFont>
      <p:font typeface="210 맨발의청춘 R" panose="02020603020101020101" pitchFamily="18" charset="-127"/>
      <p:regular r:id="rId17"/>
    </p:embeddedFont>
    <p:embeddedFont>
      <p:font typeface="나눔고딕" panose="020D0604000000000000" pitchFamily="50" charset="-127"/>
      <p:regular r:id="rId18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고 영진" initials="고영" lastIdx="1" clrIdx="0">
    <p:extLst>
      <p:ext uri="{19B8F6BF-5375-455C-9EA6-DF929625EA0E}">
        <p15:presenceInfo xmlns:p15="http://schemas.microsoft.com/office/powerpoint/2012/main" userId="a40b48a80601a0b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0F1A"/>
    <a:srgbClr val="9D0101"/>
    <a:srgbClr val="464646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28" d="100"/>
          <a:sy n="128" d="100"/>
        </p:scale>
        <p:origin x="1134" y="11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2BB405-1534-4333-8AE7-BC60F43ED8C5}" type="doc">
      <dgm:prSet loTypeId="urn:microsoft.com/office/officeart/2005/8/layout/hList6" loCatId="list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pPr latinLnBrk="1"/>
          <a:endParaRPr lang="ko-KR" altLang="en-US"/>
        </a:p>
      </dgm:t>
    </dgm:pt>
    <dgm:pt modelId="{759055F5-2527-4B50-BFE8-90D309F73EDA}">
      <dgm:prSet phldrT="[텍스트]" custT="1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개발 동기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gm:t>
    </dgm:pt>
    <dgm:pt modelId="{A19F2D5C-409E-463D-9D89-60E61BA93F9F}" type="parTrans" cxnId="{F4D3B152-043B-4156-B39B-24D0E34BFAC7}">
      <dgm:prSet/>
      <dgm:spPr/>
      <dgm:t>
        <a:bodyPr/>
        <a:lstStyle/>
        <a:p>
          <a:pPr latinLnBrk="1"/>
          <a:endParaRPr lang="ko-KR" altLang="en-US"/>
        </a:p>
      </dgm:t>
    </dgm:pt>
    <dgm:pt modelId="{7494E669-4B00-4402-855C-964D47876348}" type="sibTrans" cxnId="{F4D3B152-043B-4156-B39B-24D0E34BFAC7}">
      <dgm:prSet/>
      <dgm:spPr/>
      <dgm:t>
        <a:bodyPr/>
        <a:lstStyle/>
        <a:p>
          <a:pPr latinLnBrk="1"/>
          <a:endParaRPr lang="ko-KR" altLang="en-US"/>
        </a:p>
      </dgm:t>
    </dgm:pt>
    <dgm:pt modelId="{90CDC878-91C3-413C-AF0D-A4485A67AEE1}">
      <dgm:prSet phldrT="[텍스트]" custT="1"/>
      <dgm:spPr>
        <a:solidFill>
          <a:srgbClr val="464646"/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데이터 및 모델 선정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gm:t>
    </dgm:pt>
    <dgm:pt modelId="{2D6F770F-72B8-4E4C-AB32-F783270D2DDB}" type="parTrans" cxnId="{42A1F1BC-8A0F-4D94-BF78-D2CCCE1D3E49}">
      <dgm:prSet/>
      <dgm:spPr/>
      <dgm:t>
        <a:bodyPr/>
        <a:lstStyle/>
        <a:p>
          <a:pPr latinLnBrk="1"/>
          <a:endParaRPr lang="ko-KR" altLang="en-US"/>
        </a:p>
      </dgm:t>
    </dgm:pt>
    <dgm:pt modelId="{E4804D1F-B7E1-464C-BC27-E135785D2296}" type="sibTrans" cxnId="{42A1F1BC-8A0F-4D94-BF78-D2CCCE1D3E49}">
      <dgm:prSet/>
      <dgm:spPr/>
      <dgm:t>
        <a:bodyPr/>
        <a:lstStyle/>
        <a:p>
          <a:pPr latinLnBrk="1"/>
          <a:endParaRPr lang="ko-KR" altLang="en-US"/>
        </a:p>
      </dgm:t>
    </dgm:pt>
    <dgm:pt modelId="{6C6EAE9D-AD65-4DC6-ABEC-BAB69032C1B5}">
      <dgm:prSet phldrT="[텍스트]" custT="1"/>
      <dgm:spPr>
        <a:solidFill>
          <a:srgbClr val="9D0101"/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학습 과정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및 결과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gm:t>
    </dgm:pt>
    <dgm:pt modelId="{7B03928E-CFCC-4F48-9FDD-1C5493A48EFE}" type="parTrans" cxnId="{31F2A975-B1C8-4C52-8CA5-1AF3B530512E}">
      <dgm:prSet/>
      <dgm:spPr/>
      <dgm:t>
        <a:bodyPr/>
        <a:lstStyle/>
        <a:p>
          <a:pPr latinLnBrk="1"/>
          <a:endParaRPr lang="ko-KR" altLang="en-US"/>
        </a:p>
      </dgm:t>
    </dgm:pt>
    <dgm:pt modelId="{1A4AB7A7-5468-466A-81ED-619EFA84EAB2}" type="sibTrans" cxnId="{31F2A975-B1C8-4C52-8CA5-1AF3B530512E}">
      <dgm:prSet/>
      <dgm:spPr/>
      <dgm:t>
        <a:bodyPr/>
        <a:lstStyle/>
        <a:p>
          <a:pPr latinLnBrk="1"/>
          <a:endParaRPr lang="ko-KR" altLang="en-US"/>
        </a:p>
      </dgm:t>
    </dgm:pt>
    <dgm:pt modelId="{C5B35E2A-6941-4951-97FA-C1A83300ADA9}">
      <dgm:prSet phldrT="[텍스트]" custT="1"/>
      <dgm:spPr>
        <a:solidFill>
          <a:srgbClr val="E00F1A"/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한계점 및 추후 개선 사항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gm:t>
    </dgm:pt>
    <dgm:pt modelId="{5489453A-48E8-40CF-A48E-91BC4DDBEC63}" type="parTrans" cxnId="{758FE252-015A-426D-AF3D-E74C3F2BF161}">
      <dgm:prSet/>
      <dgm:spPr/>
      <dgm:t>
        <a:bodyPr/>
        <a:lstStyle/>
        <a:p>
          <a:pPr latinLnBrk="1"/>
          <a:endParaRPr lang="ko-KR" altLang="en-US"/>
        </a:p>
      </dgm:t>
    </dgm:pt>
    <dgm:pt modelId="{F5E2C6A8-7E78-4A36-98FF-65D4182B7044}" type="sibTrans" cxnId="{758FE252-015A-426D-AF3D-E74C3F2BF161}">
      <dgm:prSet/>
      <dgm:spPr/>
      <dgm:t>
        <a:bodyPr/>
        <a:lstStyle/>
        <a:p>
          <a:pPr latinLnBrk="1"/>
          <a:endParaRPr lang="ko-KR" altLang="en-US"/>
        </a:p>
      </dgm:t>
    </dgm:pt>
    <dgm:pt modelId="{1661E62E-6BBA-4C74-A421-0E514286E236}" type="pres">
      <dgm:prSet presAssocID="{E72BB405-1534-4333-8AE7-BC60F43ED8C5}" presName="Name0" presStyleCnt="0">
        <dgm:presLayoutVars>
          <dgm:dir/>
          <dgm:resizeHandles val="exact"/>
        </dgm:presLayoutVars>
      </dgm:prSet>
      <dgm:spPr/>
    </dgm:pt>
    <dgm:pt modelId="{9B4F8533-84FD-4BBE-A670-DD07AB546F88}" type="pres">
      <dgm:prSet presAssocID="{759055F5-2527-4B50-BFE8-90D309F73EDA}" presName="node" presStyleLbl="node1" presStyleIdx="0" presStyleCnt="4" custLinFactX="-26485" custLinFactNeighborX="-100000">
        <dgm:presLayoutVars>
          <dgm:bulletEnabled val="1"/>
        </dgm:presLayoutVars>
      </dgm:prSet>
      <dgm:spPr/>
    </dgm:pt>
    <dgm:pt modelId="{7F78794D-437C-4B73-B068-493C2F3417CE}" type="pres">
      <dgm:prSet presAssocID="{7494E669-4B00-4402-855C-964D47876348}" presName="sibTrans" presStyleCnt="0"/>
      <dgm:spPr/>
    </dgm:pt>
    <dgm:pt modelId="{C089C736-8EE9-47ED-B045-F646E6607781}" type="pres">
      <dgm:prSet presAssocID="{90CDC878-91C3-413C-AF0D-A4485A67AEE1}" presName="node" presStyleLbl="node1" presStyleIdx="1" presStyleCnt="4">
        <dgm:presLayoutVars>
          <dgm:bulletEnabled val="1"/>
        </dgm:presLayoutVars>
      </dgm:prSet>
      <dgm:spPr/>
    </dgm:pt>
    <dgm:pt modelId="{B84EAA92-5F28-466D-9266-267BD74363CF}" type="pres">
      <dgm:prSet presAssocID="{E4804D1F-B7E1-464C-BC27-E135785D2296}" presName="sibTrans" presStyleCnt="0"/>
      <dgm:spPr/>
    </dgm:pt>
    <dgm:pt modelId="{B4B5232C-7F35-4CF2-9982-6549EC431A5D}" type="pres">
      <dgm:prSet presAssocID="{6C6EAE9D-AD65-4DC6-ABEC-BAB69032C1B5}" presName="node" presStyleLbl="node1" presStyleIdx="2" presStyleCnt="4" custLinFactNeighborX="36204" custLinFactNeighborY="46702">
        <dgm:presLayoutVars>
          <dgm:bulletEnabled val="1"/>
        </dgm:presLayoutVars>
      </dgm:prSet>
      <dgm:spPr/>
    </dgm:pt>
    <dgm:pt modelId="{C1805377-A08C-49E1-810E-1BD0F3813990}" type="pres">
      <dgm:prSet presAssocID="{1A4AB7A7-5468-466A-81ED-619EFA84EAB2}" presName="sibTrans" presStyleCnt="0"/>
      <dgm:spPr/>
    </dgm:pt>
    <dgm:pt modelId="{0BEA1B04-1277-4718-81DD-B6F4711FE1EF}" type="pres">
      <dgm:prSet presAssocID="{C5B35E2A-6941-4951-97FA-C1A83300ADA9}" presName="node" presStyleLbl="node1" presStyleIdx="3" presStyleCnt="4">
        <dgm:presLayoutVars>
          <dgm:bulletEnabled val="1"/>
        </dgm:presLayoutVars>
      </dgm:prSet>
      <dgm:spPr/>
    </dgm:pt>
  </dgm:ptLst>
  <dgm:cxnLst>
    <dgm:cxn modelId="{D7259617-9886-49DB-B058-23B3EE867BD1}" type="presOf" srcId="{E72BB405-1534-4333-8AE7-BC60F43ED8C5}" destId="{1661E62E-6BBA-4C74-A421-0E514286E236}" srcOrd="0" destOrd="0" presId="urn:microsoft.com/office/officeart/2005/8/layout/hList6"/>
    <dgm:cxn modelId="{4E872541-93A3-402F-B84D-53E375B98429}" type="presOf" srcId="{6C6EAE9D-AD65-4DC6-ABEC-BAB69032C1B5}" destId="{B4B5232C-7F35-4CF2-9982-6549EC431A5D}" srcOrd="0" destOrd="0" presId="urn:microsoft.com/office/officeart/2005/8/layout/hList6"/>
    <dgm:cxn modelId="{F4D3B152-043B-4156-B39B-24D0E34BFAC7}" srcId="{E72BB405-1534-4333-8AE7-BC60F43ED8C5}" destId="{759055F5-2527-4B50-BFE8-90D309F73EDA}" srcOrd="0" destOrd="0" parTransId="{A19F2D5C-409E-463D-9D89-60E61BA93F9F}" sibTransId="{7494E669-4B00-4402-855C-964D47876348}"/>
    <dgm:cxn modelId="{758FE252-015A-426D-AF3D-E74C3F2BF161}" srcId="{E72BB405-1534-4333-8AE7-BC60F43ED8C5}" destId="{C5B35E2A-6941-4951-97FA-C1A83300ADA9}" srcOrd="3" destOrd="0" parTransId="{5489453A-48E8-40CF-A48E-91BC4DDBEC63}" sibTransId="{F5E2C6A8-7E78-4A36-98FF-65D4182B7044}"/>
    <dgm:cxn modelId="{31F2A975-B1C8-4C52-8CA5-1AF3B530512E}" srcId="{E72BB405-1534-4333-8AE7-BC60F43ED8C5}" destId="{6C6EAE9D-AD65-4DC6-ABEC-BAB69032C1B5}" srcOrd="2" destOrd="0" parTransId="{7B03928E-CFCC-4F48-9FDD-1C5493A48EFE}" sibTransId="{1A4AB7A7-5468-466A-81ED-619EFA84EAB2}"/>
    <dgm:cxn modelId="{D1DFE788-646E-49E5-BD5B-2FE5F0665FAE}" type="presOf" srcId="{759055F5-2527-4B50-BFE8-90D309F73EDA}" destId="{9B4F8533-84FD-4BBE-A670-DD07AB546F88}" srcOrd="0" destOrd="0" presId="urn:microsoft.com/office/officeart/2005/8/layout/hList6"/>
    <dgm:cxn modelId="{7855388B-26CD-456F-B7B7-37C4532832F0}" type="presOf" srcId="{90CDC878-91C3-413C-AF0D-A4485A67AEE1}" destId="{C089C736-8EE9-47ED-B045-F646E6607781}" srcOrd="0" destOrd="0" presId="urn:microsoft.com/office/officeart/2005/8/layout/hList6"/>
    <dgm:cxn modelId="{42A1F1BC-8A0F-4D94-BF78-D2CCCE1D3E49}" srcId="{E72BB405-1534-4333-8AE7-BC60F43ED8C5}" destId="{90CDC878-91C3-413C-AF0D-A4485A67AEE1}" srcOrd="1" destOrd="0" parTransId="{2D6F770F-72B8-4E4C-AB32-F783270D2DDB}" sibTransId="{E4804D1F-B7E1-464C-BC27-E135785D2296}"/>
    <dgm:cxn modelId="{8EC99ED7-6992-4930-93BD-367A0F5C7886}" type="presOf" srcId="{C5B35E2A-6941-4951-97FA-C1A83300ADA9}" destId="{0BEA1B04-1277-4718-81DD-B6F4711FE1EF}" srcOrd="0" destOrd="0" presId="urn:microsoft.com/office/officeart/2005/8/layout/hList6"/>
    <dgm:cxn modelId="{01B3C4F2-190D-4781-9E8D-B4FE2C9A738C}" type="presParOf" srcId="{1661E62E-6BBA-4C74-A421-0E514286E236}" destId="{9B4F8533-84FD-4BBE-A670-DD07AB546F88}" srcOrd="0" destOrd="0" presId="urn:microsoft.com/office/officeart/2005/8/layout/hList6"/>
    <dgm:cxn modelId="{87F97849-8A65-450D-B639-3F651EBB26FE}" type="presParOf" srcId="{1661E62E-6BBA-4C74-A421-0E514286E236}" destId="{7F78794D-437C-4B73-B068-493C2F3417CE}" srcOrd="1" destOrd="0" presId="urn:microsoft.com/office/officeart/2005/8/layout/hList6"/>
    <dgm:cxn modelId="{6AECBBFD-471C-4D57-8899-7F20DDC0EE93}" type="presParOf" srcId="{1661E62E-6BBA-4C74-A421-0E514286E236}" destId="{C089C736-8EE9-47ED-B045-F646E6607781}" srcOrd="2" destOrd="0" presId="urn:microsoft.com/office/officeart/2005/8/layout/hList6"/>
    <dgm:cxn modelId="{7770A31A-0289-4457-8466-4001308E0FDC}" type="presParOf" srcId="{1661E62E-6BBA-4C74-A421-0E514286E236}" destId="{B84EAA92-5F28-466D-9266-267BD74363CF}" srcOrd="3" destOrd="0" presId="urn:microsoft.com/office/officeart/2005/8/layout/hList6"/>
    <dgm:cxn modelId="{B2EEC19E-0199-47F4-A8EC-0F0F392C13F5}" type="presParOf" srcId="{1661E62E-6BBA-4C74-A421-0E514286E236}" destId="{B4B5232C-7F35-4CF2-9982-6549EC431A5D}" srcOrd="4" destOrd="0" presId="urn:microsoft.com/office/officeart/2005/8/layout/hList6"/>
    <dgm:cxn modelId="{4EA95876-45E2-4F06-A012-EA4632DAB12E}" type="presParOf" srcId="{1661E62E-6BBA-4C74-A421-0E514286E236}" destId="{C1805377-A08C-49E1-810E-1BD0F3813990}" srcOrd="5" destOrd="0" presId="urn:microsoft.com/office/officeart/2005/8/layout/hList6"/>
    <dgm:cxn modelId="{BA1743D1-9641-4241-8B7D-C49766EA4D2B}" type="presParOf" srcId="{1661E62E-6BBA-4C74-A421-0E514286E236}" destId="{0BEA1B04-1277-4718-81DD-B6F4711FE1EF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4F8533-84FD-4BBE-A670-DD07AB546F88}">
      <dsp:nvSpPr>
        <dsp:cNvPr id="0" name=""/>
        <dsp:cNvSpPr/>
      </dsp:nvSpPr>
      <dsp:spPr>
        <a:xfrm rot="16200000">
          <a:off x="-704222" y="704222"/>
          <a:ext cx="2896096" cy="1487651"/>
        </a:xfrm>
        <a:prstGeom prst="flowChartManualOperation">
          <a:avLst/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개발 동기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sp:txBody>
      <dsp:txXfrm rot="5400000">
        <a:off x="0" y="579219"/>
        <a:ext cx="1487651" cy="1737658"/>
      </dsp:txXfrm>
    </dsp:sp>
    <dsp:sp modelId="{C089C736-8EE9-47ED-B045-F646E6607781}">
      <dsp:nvSpPr>
        <dsp:cNvPr id="0" name=""/>
        <dsp:cNvSpPr/>
      </dsp:nvSpPr>
      <dsp:spPr>
        <a:xfrm rot="16200000">
          <a:off x="896519" y="704222"/>
          <a:ext cx="2896096" cy="1487651"/>
        </a:xfrm>
        <a:prstGeom prst="flowChartManualOperation">
          <a:avLst/>
        </a:prstGeom>
        <a:solidFill>
          <a:srgbClr val="46464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데이터 및 모델 선정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sp:txBody>
      <dsp:txXfrm rot="5400000">
        <a:off x="1600741" y="579219"/>
        <a:ext cx="1487651" cy="1737658"/>
      </dsp:txXfrm>
    </dsp:sp>
    <dsp:sp modelId="{B4B5232C-7F35-4CF2-9982-6549EC431A5D}">
      <dsp:nvSpPr>
        <dsp:cNvPr id="0" name=""/>
        <dsp:cNvSpPr/>
      </dsp:nvSpPr>
      <dsp:spPr>
        <a:xfrm rot="16200000">
          <a:off x="2536138" y="704222"/>
          <a:ext cx="2896096" cy="1487651"/>
        </a:xfrm>
        <a:prstGeom prst="flowChartManualOperation">
          <a:avLst/>
        </a:prstGeom>
        <a:solidFill>
          <a:srgbClr val="9D010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학습 과정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및 결과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sp:txBody>
      <dsp:txXfrm rot="5400000">
        <a:off x="3240360" y="579219"/>
        <a:ext cx="1487651" cy="1737658"/>
      </dsp:txXfrm>
    </dsp:sp>
    <dsp:sp modelId="{0BEA1B04-1277-4718-81DD-B6F4711FE1EF}">
      <dsp:nvSpPr>
        <dsp:cNvPr id="0" name=""/>
        <dsp:cNvSpPr/>
      </dsp:nvSpPr>
      <dsp:spPr>
        <a:xfrm rot="16200000">
          <a:off x="4094970" y="704222"/>
          <a:ext cx="2896096" cy="1487651"/>
        </a:xfrm>
        <a:prstGeom prst="flowChartManualOperation">
          <a:avLst/>
        </a:prstGeom>
        <a:solidFill>
          <a:srgbClr val="E00F1A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한계점 및 추후 개선 사항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sp:txBody>
      <dsp:txXfrm rot="5400000">
        <a:off x="4799192" y="579219"/>
        <a:ext cx="1487651" cy="17376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B7B6E-4711-456D-891A-73A1334D8B07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343EB-E7BC-4391-BC12-5ED41A351A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7F105-046A-4C94-82DC-B0F3E731B525}" type="datetimeFigureOut">
              <a:rPr lang="ko-KR" altLang="en-US" smtClean="0"/>
              <a:pPr/>
              <a:t>2023-05-14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311860" y="3073524"/>
            <a:ext cx="2520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AI_18_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고영진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2195736" y="1925014"/>
            <a:ext cx="4752528" cy="8604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79712" y="1800027"/>
            <a:ext cx="51845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400" spc="-150" dirty="0">
              <a:latin typeface="나눔명조" pitchFamily="18" charset="-127"/>
              <a:ea typeface="나눔명조" pitchFamily="18" charset="-127"/>
            </a:endParaRPr>
          </a:p>
          <a:p>
            <a:pPr algn="ctr"/>
            <a:r>
              <a:rPr lang="ko-KR" altLang="en-US" sz="2000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음식 사진 분류 모델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학습 과정 및 성능 평가</a:t>
            </a:r>
            <a:endParaRPr lang="en-US" altLang="ko-KR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313A975-7F01-697F-7039-43C04A0C75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7131"/>
            <a:ext cx="2921482" cy="295232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BD8016A-D7B3-F317-2A19-5D4BB58E6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518" y="1647131"/>
            <a:ext cx="2921482" cy="295232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CF0EFC5-0B38-A4A2-1E60-2A2F9DAE21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259" y="1647131"/>
            <a:ext cx="2921482" cy="29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519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학습 과정 및 성능 평가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A3C9956-2149-F34E-F62E-6C47BB59E2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358"/>
          <a:stretch/>
        </p:blipFill>
        <p:spPr>
          <a:xfrm>
            <a:off x="1006432" y="1063293"/>
            <a:ext cx="2843657" cy="280831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3A864A2-D7B4-FF96-3F59-5E2034D428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8" r="33000"/>
          <a:stretch/>
        </p:blipFill>
        <p:spPr>
          <a:xfrm>
            <a:off x="5187854" y="1063293"/>
            <a:ext cx="2949714" cy="28743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BED000-EE7C-B650-5A3B-3A0C9E27BEE4}"/>
              </a:ext>
            </a:extLst>
          </p:cNvPr>
          <p:cNvSpPr txBox="1"/>
          <p:nvPr/>
        </p:nvSpPr>
        <p:spPr>
          <a:xfrm>
            <a:off x="395537" y="4251135"/>
            <a:ext cx="2666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Chance level: 1/152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99DAB5-4D30-2BC8-1FE4-F0EF7DCCF432}"/>
              </a:ext>
            </a:extLst>
          </p:cNvPr>
          <p:cNvSpPr txBox="1"/>
          <p:nvPr/>
        </p:nvSpPr>
        <p:spPr>
          <a:xfrm>
            <a:off x="395536" y="4637242"/>
            <a:ext cx="8136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en-US" altLang="ko-KR" sz="1400" dirty="0" err="1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mAP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(Mean average precision)50 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에서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91%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17CF74-45AF-190E-8D5A-F255CB6ACE2A}"/>
              </a:ext>
            </a:extLst>
          </p:cNvPr>
          <p:cNvSpPr txBox="1"/>
          <p:nvPr/>
        </p:nvSpPr>
        <p:spPr>
          <a:xfrm>
            <a:off x="395536" y="5023349"/>
            <a:ext cx="8136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en-US" altLang="ko-KR" sz="1400" dirty="0" err="1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mAP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(Mean average precision)50-95 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에서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70%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1595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27584" y="1842349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67544" y="62060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한계 및 추후 개선 사항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7584" y="1993404"/>
            <a:ext cx="698477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데이터의 절대적 중요성</a:t>
            </a:r>
            <a:b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553244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C7C368B-DD9A-477B-8BD8-E39ADE34EF1D}"/>
              </a:ext>
            </a:extLst>
          </p:cNvPr>
          <p:cNvSpPr/>
          <p:nvPr/>
        </p:nvSpPr>
        <p:spPr>
          <a:xfrm>
            <a:off x="827584" y="2857500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84A330-3892-4B58-9083-6E9682F13765}"/>
              </a:ext>
            </a:extLst>
          </p:cNvPr>
          <p:cNvSpPr txBox="1"/>
          <p:nvPr/>
        </p:nvSpPr>
        <p:spPr>
          <a:xfrm>
            <a:off x="899592" y="3026917"/>
            <a:ext cx="698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시간과 구현 환경의 제약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EE57839-34AF-54C6-41B9-210650981287}"/>
              </a:ext>
            </a:extLst>
          </p:cNvPr>
          <p:cNvSpPr/>
          <p:nvPr/>
        </p:nvSpPr>
        <p:spPr>
          <a:xfrm>
            <a:off x="827584" y="3883580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193F09-7D16-49CA-5791-C3E6B13C2B12}"/>
              </a:ext>
            </a:extLst>
          </p:cNvPr>
          <p:cNvSpPr txBox="1"/>
          <p:nvPr/>
        </p:nvSpPr>
        <p:spPr>
          <a:xfrm>
            <a:off x="899592" y="4052997"/>
            <a:ext cx="698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데이터 보충 및 이후의 기능 구현을 위한 추가학습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0374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62060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목차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553244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8" name="다이어그램 17">
            <a:extLst>
              <a:ext uri="{FF2B5EF4-FFF2-40B4-BE49-F238E27FC236}">
                <a16:creationId xmlns:a16="http://schemas.microsoft.com/office/drawing/2014/main" id="{1293BB0E-1D54-4E7B-863F-4C6562CD50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2981183"/>
              </p:ext>
            </p:extLst>
          </p:nvPr>
        </p:nvGraphicFramePr>
        <p:xfrm>
          <a:off x="1427820" y="1561356"/>
          <a:ext cx="6288360" cy="28960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47677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99592" y="1842349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67544" y="62060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개발 동기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1600" y="1999246"/>
            <a:ext cx="698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건강관리와 식단에 대한 관심도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553244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C7C368B-DD9A-477B-8BD8-E39ADE34EF1D}"/>
              </a:ext>
            </a:extLst>
          </p:cNvPr>
          <p:cNvSpPr/>
          <p:nvPr/>
        </p:nvSpPr>
        <p:spPr>
          <a:xfrm>
            <a:off x="899592" y="3685663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84A330-3892-4B58-9083-6E9682F13765}"/>
              </a:ext>
            </a:extLst>
          </p:cNvPr>
          <p:cNvSpPr txBox="1"/>
          <p:nvPr/>
        </p:nvSpPr>
        <p:spPr>
          <a:xfrm>
            <a:off x="971600" y="3855080"/>
            <a:ext cx="698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여러 문제로 중간 과정인 </a:t>
            </a:r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Object Detection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만 구현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71C8354-A6AE-AE34-7B36-9F582B4A43FB}"/>
              </a:ext>
            </a:extLst>
          </p:cNvPr>
          <p:cNvSpPr/>
          <p:nvPr/>
        </p:nvSpPr>
        <p:spPr>
          <a:xfrm>
            <a:off x="899592" y="2760012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87303A-246A-3F16-0510-FC7BE13C9F42}"/>
              </a:ext>
            </a:extLst>
          </p:cNvPr>
          <p:cNvSpPr txBox="1"/>
          <p:nvPr/>
        </p:nvSpPr>
        <p:spPr>
          <a:xfrm>
            <a:off x="971600" y="2929429"/>
            <a:ext cx="698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음식 사진을 찍어 바로 양</a:t>
            </a:r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칼로리</a:t>
            </a:r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영양 정보 등 관련 정보를 알 수 있는 모델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데이터 </a:t>
            </a:r>
            <a:r>
              <a:rPr lang="ko-KR" altLang="en-US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및 모델 선정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4F2D8EC-8ADA-72FE-5DB3-17497D675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236" y="1860816"/>
            <a:ext cx="7087527" cy="1993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2852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데이터 </a:t>
            </a:r>
            <a:r>
              <a:rPr lang="ko-KR" altLang="en-US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및 모델 </a:t>
            </a:r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선정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751F694-B4E5-E7E1-BBB8-660AD40EE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93" y="1099466"/>
            <a:ext cx="8656213" cy="25218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7EAF9D-1FD9-5FE8-5371-FFA4F0C951B6}"/>
              </a:ext>
            </a:extLst>
          </p:cNvPr>
          <p:cNvSpPr txBox="1"/>
          <p:nvPr/>
        </p:nvSpPr>
        <p:spPr>
          <a:xfrm>
            <a:off x="395536" y="4153644"/>
            <a:ext cx="26669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빠른 속도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629ABA-4DB1-690A-56E4-50A3BB86F525}"/>
              </a:ext>
            </a:extLst>
          </p:cNvPr>
          <p:cNvSpPr txBox="1"/>
          <p:nvPr/>
        </p:nvSpPr>
        <p:spPr>
          <a:xfrm>
            <a:off x="395535" y="4539751"/>
            <a:ext cx="30063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사용자 친화적인 인터페이스 적용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4BCE74-03C8-6A27-24B5-CCCCA6E09CE3}"/>
              </a:ext>
            </a:extLst>
          </p:cNvPr>
          <p:cNvSpPr txBox="1"/>
          <p:nvPr/>
        </p:nvSpPr>
        <p:spPr>
          <a:xfrm>
            <a:off x="395535" y="4925858"/>
            <a:ext cx="2559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SOTA(State of the art)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618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데이터 </a:t>
            </a:r>
            <a:r>
              <a:rPr lang="ko-KR" altLang="en-US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및 모델 선정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100" name="Picture 4" descr="Computer Vision Datasets">
            <a:extLst>
              <a:ext uri="{FF2B5EF4-FFF2-40B4-BE49-F238E27FC236}">
                <a16:creationId xmlns:a16="http://schemas.microsoft.com/office/drawing/2014/main" id="{53B5E60C-0CB3-709F-CC5B-C8F7D305CD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53" y="2497384"/>
            <a:ext cx="3895346" cy="720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Launch: YOLOv8 Models on Roboflow Universe">
            <a:extLst>
              <a:ext uri="{FF2B5EF4-FFF2-40B4-BE49-F238E27FC236}">
                <a16:creationId xmlns:a16="http://schemas.microsoft.com/office/drawing/2014/main" id="{25641C46-4046-0437-7AE2-A2B723D10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1404931"/>
            <a:ext cx="4778295" cy="290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519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데이터 및 모델 선정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7F6CFE6-6D11-36AC-6FF2-F3DD015174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913284"/>
            <a:ext cx="6480720" cy="3355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03948B-DF45-E325-1C14-0056BE312CDC}"/>
              </a:ext>
            </a:extLst>
          </p:cNvPr>
          <p:cNvSpPr txBox="1"/>
          <p:nvPr/>
        </p:nvSpPr>
        <p:spPr>
          <a:xfrm>
            <a:off x="467544" y="4647827"/>
            <a:ext cx="5506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Annotation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된 총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9145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장의 이미지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E2C55E-2A95-1F67-0432-8D9E183468DE}"/>
              </a:ext>
            </a:extLst>
          </p:cNvPr>
          <p:cNvSpPr txBox="1"/>
          <p:nvPr/>
        </p:nvSpPr>
        <p:spPr>
          <a:xfrm>
            <a:off x="467544" y="5033934"/>
            <a:ext cx="30063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- 152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개의 클래스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9891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학습 과정 및 성능 평가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0288CF-4CBE-CBB1-BA46-61B9DA51C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45" y="1016876"/>
            <a:ext cx="6318488" cy="50405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F42A580-EBE9-41A6-5A4B-FA59F26A2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508" y="1589525"/>
            <a:ext cx="6297749" cy="115927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AC97DDA-7653-D520-2A5C-1C4E8C99B9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508" y="2817393"/>
            <a:ext cx="6120680" cy="262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168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학습 과정 및 성능 평가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3587011-C8C1-407D-ACA4-2AC369250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913284"/>
            <a:ext cx="6069685" cy="110662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7A5BFD7-6A11-2538-6C72-E81D3A93C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512" y="2201143"/>
            <a:ext cx="8721028" cy="43173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B50EDC1-EDFD-5A82-3F99-70D383169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903" y="2803659"/>
            <a:ext cx="6209381" cy="69523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65C19EA-D6E8-7784-67F7-0273913DD2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512" y="3669673"/>
            <a:ext cx="6342222" cy="173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42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1711</TotalTime>
  <Words>172</Words>
  <Application>Microsoft Office PowerPoint</Application>
  <PresentationFormat>화면 슬라이드 쇼(16:10)</PresentationFormat>
  <Paragraphs>33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Arial</vt:lpstr>
      <vt:lpstr>나눔고딕</vt:lpstr>
      <vt:lpstr>맑은 고딕</vt:lpstr>
      <vt:lpstr>나눔명조</vt:lpstr>
      <vt:lpstr>210 맨발의청춘 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고 영진</cp:lastModifiedBy>
  <cp:revision>21</cp:revision>
  <dcterms:created xsi:type="dcterms:W3CDTF">2016-07-27T03:53:32Z</dcterms:created>
  <dcterms:modified xsi:type="dcterms:W3CDTF">2023-05-14T13:34:28Z</dcterms:modified>
</cp:coreProperties>
</file>

<file path=docProps/thumbnail.jpeg>
</file>